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5" r:id="rId2"/>
    <p:sldId id="256" r:id="rId3"/>
    <p:sldId id="257" r:id="rId4"/>
    <p:sldId id="258" r:id="rId5"/>
    <p:sldId id="276" r:id="rId6"/>
    <p:sldId id="277" r:id="rId7"/>
    <p:sldId id="278" r:id="rId8"/>
    <p:sldId id="279" r:id="rId9"/>
    <p:sldId id="280" r:id="rId10"/>
    <p:sldId id="281" r:id="rId11"/>
    <p:sldId id="260" r:id="rId12"/>
    <p:sldId id="274" r:id="rId13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0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43"/>
  </p:normalViewPr>
  <p:slideViewPr>
    <p:cSldViewPr snapToGrid="0" snapToObjects="1">
      <p:cViewPr varScale="1">
        <p:scale>
          <a:sx n="110" d="100"/>
          <a:sy n="11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27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31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5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878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67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1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618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48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5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66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DDDCE-CAF0-2747-8EC7-2838D6B1988E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A2EDF-FAA4-5D47-879F-566127384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636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E2D304-1E3F-5340-B7A6-6C09C5345982}"/>
              </a:ext>
            </a:extLst>
          </p:cNvPr>
          <p:cNvSpPr/>
          <p:nvPr/>
        </p:nvSpPr>
        <p:spPr>
          <a:xfrm>
            <a:off x="428262" y="795659"/>
            <a:ext cx="84495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Adding pilot points to an existing zone/PEST model via Groundwater Vistas – GW1876 February 2020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You have a model in GWV7 like where we ended up after importing – zone based model hooked up to PEST.  Here is a workflow for adding a pilot point grid to the Freyberg 2.0 model.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is a walk through of all the steps that we did in class.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directory the base model is:  ..\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activities_stpete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base_model_files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\</a:t>
            </a: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vistas_holding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90541-717E-344C-B28E-E6666F80174B}"/>
              </a:ext>
            </a:extLst>
          </p:cNvPr>
          <p:cNvSpPr txBox="1"/>
          <p:nvPr/>
        </p:nvSpPr>
        <p:spPr>
          <a:xfrm>
            <a:off x="2013995" y="4092822"/>
            <a:ext cx="4519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Open the GWV file created from our import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E5040D-64BB-2A4A-8578-3B3DBDC6C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09" r="49196" b="51152"/>
          <a:stretch/>
        </p:blipFill>
        <p:spPr>
          <a:xfrm>
            <a:off x="1551380" y="4462154"/>
            <a:ext cx="3916323" cy="2395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6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A60D3-70C5-4E4B-885E-63BDE7406BA5}"/>
              </a:ext>
            </a:extLst>
          </p:cNvPr>
          <p:cNvSpPr txBox="1"/>
          <p:nvPr/>
        </p:nvSpPr>
        <p:spPr>
          <a:xfrm>
            <a:off x="147414" y="11588"/>
            <a:ext cx="22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10) Run </a:t>
            </a:r>
            <a:r>
              <a:rPr lang="en-US" dirty="0" err="1"/>
              <a:t>PESTCHEK.exe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2B6A5-CBC7-6B40-8C38-59E1994AF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920"/>
            <a:ext cx="5416952" cy="14626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B6CB3E-6F9B-A449-8404-FAF8696EE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656" y="2315928"/>
            <a:ext cx="7720314" cy="45304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3469AB-9417-464A-AD21-626D57E79165}"/>
              </a:ext>
            </a:extLst>
          </p:cNvPr>
          <p:cNvSpPr txBox="1"/>
          <p:nvPr/>
        </p:nvSpPr>
        <p:spPr>
          <a:xfrm>
            <a:off x="1133192" y="1895079"/>
            <a:ext cx="800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11) Run PESTPP on the Freyberg2.pst file – note same phi as before for initial values</a:t>
            </a:r>
          </a:p>
        </p:txBody>
      </p:sp>
    </p:spTree>
    <p:extLst>
      <p:ext uri="{BB962C8B-B14F-4D97-AF65-F5344CB8AC3E}">
        <p14:creationId xmlns:p14="http://schemas.microsoft.com/office/powerpoint/2010/main" val="3456728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B4557D-62F5-8C45-B71D-EF5F5A06F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9539"/>
            <a:ext cx="9144000" cy="39319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64C451-1B93-2C40-B7B2-53FB8DBF53F1}"/>
              </a:ext>
            </a:extLst>
          </p:cNvPr>
          <p:cNvSpPr txBox="1"/>
          <p:nvPr/>
        </p:nvSpPr>
        <p:spPr>
          <a:xfrm>
            <a:off x="406744" y="208988"/>
            <a:ext cx="85520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12) Check the pilot point plumbing by comparing MODFLOW LIST file output (cumulative volumetric budget is most stringent) in a text editor.  Can also import results and check calibration statistics.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F6B171-B610-F342-8A55-6C598C2B2C64}"/>
              </a:ext>
            </a:extLst>
          </p:cNvPr>
          <p:cNvCxnSpPr/>
          <p:nvPr/>
        </p:nvCxnSpPr>
        <p:spPr>
          <a:xfrm>
            <a:off x="2290591" y="1615873"/>
            <a:ext cx="798653" cy="115746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422E12-5246-5D40-911F-B95A0A75B7F5}"/>
              </a:ext>
            </a:extLst>
          </p:cNvPr>
          <p:cNvCxnSpPr>
            <a:cxnSpLocks/>
          </p:cNvCxnSpPr>
          <p:nvPr/>
        </p:nvCxnSpPr>
        <p:spPr>
          <a:xfrm flipH="1">
            <a:off x="7240103" y="1661155"/>
            <a:ext cx="831447" cy="1157468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45DF09-0C30-BB4D-AF14-A03A4BEDAA79}"/>
              </a:ext>
            </a:extLst>
          </p:cNvPr>
          <p:cNvSpPr txBox="1"/>
          <p:nvPr/>
        </p:nvSpPr>
        <p:spPr>
          <a:xfrm>
            <a:off x="815853" y="1291823"/>
            <a:ext cx="2706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.list file from </a:t>
            </a:r>
            <a:r>
              <a:rPr lang="en-US" dirty="0" err="1"/>
              <a:t>Flopy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5AD74E-CCA6-F647-9A5A-FC62D8E57BA2}"/>
              </a:ext>
            </a:extLst>
          </p:cNvPr>
          <p:cNvSpPr txBox="1"/>
          <p:nvPr/>
        </p:nvSpPr>
        <p:spPr>
          <a:xfrm>
            <a:off x="6018181" y="1253574"/>
            <a:ext cx="295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.</a:t>
            </a:r>
            <a:r>
              <a:rPr lang="en-US" dirty="0" err="1"/>
              <a:t>lst</a:t>
            </a:r>
            <a:r>
              <a:rPr lang="en-US" dirty="0"/>
              <a:t> file from PEST PP run</a:t>
            </a:r>
          </a:p>
        </p:txBody>
      </p:sp>
    </p:spTree>
    <p:extLst>
      <p:ext uri="{BB962C8B-B14F-4D97-AF65-F5344CB8AC3E}">
        <p14:creationId xmlns:p14="http://schemas.microsoft.com/office/powerpoint/2010/main" val="225208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20B3B1-03DA-0747-BF70-682C07AED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3" y="133794"/>
            <a:ext cx="6675771" cy="4251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C65FD-EE8C-AA40-B4A2-663A33D47D8E}"/>
              </a:ext>
            </a:extLst>
          </p:cNvPr>
          <p:cNvSpPr txBox="1"/>
          <p:nvPr/>
        </p:nvSpPr>
        <p:spPr>
          <a:xfrm>
            <a:off x="81023" y="4642009"/>
            <a:ext cx="89472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 Step 13) Change NOPTMAX to 25 to do a parameter estimation run, </a:t>
            </a:r>
          </a:p>
          <a:p>
            <a:endParaRPr lang="en-US" sz="1200" dirty="0"/>
          </a:p>
          <a:p>
            <a:r>
              <a:rPr lang="en-US" sz="1200" dirty="0"/>
              <a:t>(Model-&gt;PEST-&gt;Options-&gt;Run Termination)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dirty="0"/>
              <a:t>redo </a:t>
            </a:r>
            <a:r>
              <a:rPr lang="en-US" dirty="0" err="1"/>
              <a:t>PESTCHEK.exe</a:t>
            </a:r>
            <a:r>
              <a:rPr lang="en-US" dirty="0"/>
              <a:t>, and run </a:t>
            </a:r>
            <a:r>
              <a:rPr lang="en-US" dirty="0" err="1"/>
              <a:t>pestpp</a:t>
            </a:r>
            <a:r>
              <a:rPr lang="en-US" dirty="0"/>
              <a:t> – will take &gt;10 minutes because many more parameters</a:t>
            </a:r>
          </a:p>
          <a:p>
            <a:endParaRPr lang="en-US" dirty="0"/>
          </a:p>
          <a:p>
            <a:r>
              <a:rPr lang="en-US" dirty="0"/>
              <a:t>How much lower was phi? How much better were the unweighted calibration statistics?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40F81C7-F130-3B45-9F7A-797EAA0AECC1}"/>
              </a:ext>
            </a:extLst>
          </p:cNvPr>
          <p:cNvSpPr/>
          <p:nvPr/>
        </p:nvSpPr>
        <p:spPr>
          <a:xfrm flipV="1">
            <a:off x="4297101" y="813736"/>
            <a:ext cx="596095" cy="159903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0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847C7CE-8451-3B4A-B9AB-61AA32F72866}"/>
              </a:ext>
            </a:extLst>
          </p:cNvPr>
          <p:cNvSpPr txBox="1"/>
          <p:nvPr/>
        </p:nvSpPr>
        <p:spPr>
          <a:xfrm>
            <a:off x="954706" y="482067"/>
            <a:ext cx="6776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Create datasets/Run to have MODFLOW files to translate to PEST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AC85B-B093-B341-992F-A1B969EAB037}"/>
              </a:ext>
            </a:extLst>
          </p:cNvPr>
          <p:cNvSpPr txBox="1"/>
          <p:nvPr/>
        </p:nvSpPr>
        <p:spPr>
          <a:xfrm>
            <a:off x="0" y="64320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F3E9859-3DD2-D249-9C02-AD7129B979B4}"/>
              </a:ext>
            </a:extLst>
          </p:cNvPr>
          <p:cNvGrpSpPr/>
          <p:nvPr/>
        </p:nvGrpSpPr>
        <p:grpSpPr>
          <a:xfrm>
            <a:off x="194467" y="978340"/>
            <a:ext cx="8949533" cy="5321578"/>
            <a:chOff x="173621" y="755359"/>
            <a:chExt cx="9990879" cy="610264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6B359F-4BBD-0F47-B545-4006E127BC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621" y="755359"/>
              <a:ext cx="5150733" cy="329488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183F8F-8E9B-9B46-ADC1-E397A84ACA5B}"/>
                </a:ext>
              </a:extLst>
            </p:cNvPr>
            <p:cNvSpPr/>
            <p:nvPr/>
          </p:nvSpPr>
          <p:spPr>
            <a:xfrm>
              <a:off x="2199190" y="1900179"/>
              <a:ext cx="787079" cy="254643"/>
            </a:xfrm>
            <a:prstGeom prst="ellipse">
              <a:avLst/>
            </a:prstGeom>
            <a:noFill/>
            <a:ln w="50800">
              <a:solidFill>
                <a:srgbClr val="FC0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97B1A6F-5EDB-214F-BF45-2EB0BF2B6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4370" y="2402799"/>
              <a:ext cx="3391382" cy="21694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924C1AB-8EA4-2644-828D-C267560F2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13767" y="3563119"/>
              <a:ext cx="5150733" cy="3294881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D7FD860-32D3-D249-8EA8-228E3AA4EFE8}"/>
                </a:ext>
              </a:extLst>
            </p:cNvPr>
            <p:cNvSpPr/>
            <p:nvPr/>
          </p:nvSpPr>
          <p:spPr>
            <a:xfrm>
              <a:off x="7195593" y="4772629"/>
              <a:ext cx="787079" cy="254643"/>
            </a:xfrm>
            <a:prstGeom prst="ellipse">
              <a:avLst/>
            </a:prstGeom>
            <a:noFill/>
            <a:ln w="50800">
              <a:solidFill>
                <a:srgbClr val="FC0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5925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94FBE44-3909-4B42-8BD2-C7A250594469}"/>
              </a:ext>
            </a:extLst>
          </p:cNvPr>
          <p:cNvSpPr txBox="1"/>
          <p:nvPr/>
        </p:nvSpPr>
        <p:spPr>
          <a:xfrm>
            <a:off x="312125" y="134998"/>
            <a:ext cx="706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3) Reset contour span for odd SFR cell in row 40 to see contours in layer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D7243C-361E-0D46-A9C8-2F58D0E34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98"/>
          <a:stretch/>
        </p:blipFill>
        <p:spPr>
          <a:xfrm>
            <a:off x="404961" y="787077"/>
            <a:ext cx="4704888" cy="476877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054BD95-D87F-B74A-BED6-BEF8A5245033}"/>
              </a:ext>
            </a:extLst>
          </p:cNvPr>
          <p:cNvSpPr/>
          <p:nvPr/>
        </p:nvSpPr>
        <p:spPr>
          <a:xfrm>
            <a:off x="3019848" y="2656918"/>
            <a:ext cx="1008141" cy="190454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167E4-2114-AB4D-8065-052C1FD96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67"/>
          <a:stretch/>
        </p:blipFill>
        <p:spPr>
          <a:xfrm>
            <a:off x="5109849" y="2743200"/>
            <a:ext cx="3975787" cy="3979802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11B2546-9241-4B43-9B76-D714425B6B58}"/>
              </a:ext>
            </a:extLst>
          </p:cNvPr>
          <p:cNvCxnSpPr>
            <a:cxnSpLocks/>
          </p:cNvCxnSpPr>
          <p:nvPr/>
        </p:nvCxnSpPr>
        <p:spPr>
          <a:xfrm flipH="1">
            <a:off x="7488820" y="1661155"/>
            <a:ext cx="258639" cy="232053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D7473F7-A982-AC44-BF48-44447CEC4C69}"/>
              </a:ext>
            </a:extLst>
          </p:cNvPr>
          <p:cNvSpPr txBox="1"/>
          <p:nvPr/>
        </p:nvSpPr>
        <p:spPr>
          <a:xfrm>
            <a:off x="7374699" y="1291823"/>
            <a:ext cx="101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to 30</a:t>
            </a:r>
          </a:p>
        </p:txBody>
      </p:sp>
    </p:spTree>
    <p:extLst>
      <p:ext uri="{BB962C8B-B14F-4D97-AF65-F5344CB8AC3E}">
        <p14:creationId xmlns:p14="http://schemas.microsoft.com/office/powerpoint/2010/main" val="266674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EEE103-612C-0B49-95CF-7B3D65A172ED}"/>
              </a:ext>
            </a:extLst>
          </p:cNvPr>
          <p:cNvSpPr txBox="1"/>
          <p:nvPr/>
        </p:nvSpPr>
        <p:spPr>
          <a:xfrm>
            <a:off x="406744" y="208988"/>
            <a:ext cx="7168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4) Move down to layer 3 (where the observations are) and add pilot points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BB822E-9511-2C43-8BD9-91F80697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4" y="706056"/>
            <a:ext cx="3609671" cy="305544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530211F6-38D1-5A4B-A69F-56B7A111D69A}"/>
              </a:ext>
            </a:extLst>
          </p:cNvPr>
          <p:cNvSpPr/>
          <p:nvPr/>
        </p:nvSpPr>
        <p:spPr>
          <a:xfrm>
            <a:off x="1885529" y="2115403"/>
            <a:ext cx="1008141" cy="190454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3D970-51A6-1E4E-86CE-53B07C69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32" y="2305856"/>
            <a:ext cx="5377847" cy="4552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2B6EC98-D513-2F4A-8C67-CDD97ADA56F8}"/>
              </a:ext>
            </a:extLst>
          </p:cNvPr>
          <p:cNvSpPr/>
          <p:nvPr/>
        </p:nvSpPr>
        <p:spPr>
          <a:xfrm>
            <a:off x="6377651" y="4486700"/>
            <a:ext cx="474562" cy="212622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E0A68D3-93DF-5D44-B8F6-E8AC3818DD2D}"/>
              </a:ext>
            </a:extLst>
          </p:cNvPr>
          <p:cNvSpPr/>
          <p:nvPr/>
        </p:nvSpPr>
        <p:spPr>
          <a:xfrm>
            <a:off x="6377651" y="4905318"/>
            <a:ext cx="474562" cy="212622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391B87D-07BC-7A44-9C21-2E2E6B7945CC}"/>
              </a:ext>
            </a:extLst>
          </p:cNvPr>
          <p:cNvSpPr/>
          <p:nvPr/>
        </p:nvSpPr>
        <p:spPr>
          <a:xfrm>
            <a:off x="5222112" y="5230708"/>
            <a:ext cx="474562" cy="212622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29FA329-63A2-B941-B4C6-F162A7F5E687}"/>
              </a:ext>
            </a:extLst>
          </p:cNvPr>
          <p:cNvSpPr/>
          <p:nvPr/>
        </p:nvSpPr>
        <p:spPr>
          <a:xfrm>
            <a:off x="6377651" y="5429826"/>
            <a:ext cx="474562" cy="212622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64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42D64-EDA8-2B49-9CB0-792A8010CC21}"/>
              </a:ext>
            </a:extLst>
          </p:cNvPr>
          <p:cNvSpPr txBox="1"/>
          <p:nvPr/>
        </p:nvSpPr>
        <p:spPr>
          <a:xfrm>
            <a:off x="3485610" y="1922042"/>
            <a:ext cx="313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 Go to Model-&gt;PEST-&gt;Options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46A28E-E0BA-CE4C-BF80-F703C4A6B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5" y="-22507"/>
            <a:ext cx="3026017" cy="4311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72DB76D-5891-FE47-AE0D-C41D3525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410" y="2535500"/>
            <a:ext cx="4182635" cy="43225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10C7C81-D596-6242-AF63-D280B5EE7089}"/>
              </a:ext>
            </a:extLst>
          </p:cNvPr>
          <p:cNvSpPr/>
          <p:nvPr/>
        </p:nvSpPr>
        <p:spPr>
          <a:xfrm>
            <a:off x="6330207" y="2535500"/>
            <a:ext cx="1008141" cy="190454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D7A0E-73D0-AD4E-A7D9-C1914425BE67}"/>
              </a:ext>
            </a:extLst>
          </p:cNvPr>
          <p:cNvSpPr txBox="1"/>
          <p:nvPr/>
        </p:nvSpPr>
        <p:spPr>
          <a:xfrm>
            <a:off x="-12302" y="4419751"/>
            <a:ext cx="3310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Resulting display – note pilot points every 4 nodes</a:t>
            </a:r>
          </a:p>
        </p:txBody>
      </p:sp>
    </p:spTree>
    <p:extLst>
      <p:ext uri="{BB962C8B-B14F-4D97-AF65-F5344CB8AC3E}">
        <p14:creationId xmlns:p14="http://schemas.microsoft.com/office/powerpoint/2010/main" val="149196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D6D276-A964-E040-AAE4-B96D8EE48D62}"/>
              </a:ext>
            </a:extLst>
          </p:cNvPr>
          <p:cNvSpPr txBox="1"/>
          <p:nvPr/>
        </p:nvSpPr>
        <p:spPr>
          <a:xfrm>
            <a:off x="152102" y="70286"/>
            <a:ext cx="7799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6) Choose include pilot points and use external arrays. </a:t>
            </a:r>
            <a:r>
              <a:rPr lang="en-US" sz="1200" dirty="0"/>
              <a:t>(Model-&gt;PEST-&gt;Options-&gt;Basic Options)</a:t>
            </a:r>
          </a:p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36EB2C-5125-7F42-AFC2-2DA00B2F0CA8}"/>
              </a:ext>
            </a:extLst>
          </p:cNvPr>
          <p:cNvGrpSpPr/>
          <p:nvPr/>
        </p:nvGrpSpPr>
        <p:grpSpPr>
          <a:xfrm>
            <a:off x="775503" y="649240"/>
            <a:ext cx="6529072" cy="5884360"/>
            <a:chOff x="566209" y="114380"/>
            <a:chExt cx="7803238" cy="6858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F0EED27-A994-6844-A806-C51E11161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6209" y="114380"/>
              <a:ext cx="7803238" cy="68580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0BAE33C-5038-2649-8393-390C7DAE00A3}"/>
                </a:ext>
              </a:extLst>
            </p:cNvPr>
            <p:cNvSpPr/>
            <p:nvPr/>
          </p:nvSpPr>
          <p:spPr>
            <a:xfrm>
              <a:off x="5532699" y="4768771"/>
              <a:ext cx="787077" cy="219919"/>
            </a:xfrm>
            <a:prstGeom prst="ellipse">
              <a:avLst/>
            </a:prstGeom>
            <a:noFill/>
            <a:ln w="50800">
              <a:solidFill>
                <a:srgbClr val="FC0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62C2B98-4250-8A4E-8A49-C4E1FB5E062B}"/>
                </a:ext>
              </a:extLst>
            </p:cNvPr>
            <p:cNvSpPr/>
            <p:nvPr/>
          </p:nvSpPr>
          <p:spPr>
            <a:xfrm>
              <a:off x="3102800" y="3962205"/>
              <a:ext cx="1492350" cy="190454"/>
            </a:xfrm>
            <a:prstGeom prst="ellipse">
              <a:avLst/>
            </a:prstGeom>
            <a:noFill/>
            <a:ln w="50800">
              <a:solidFill>
                <a:srgbClr val="FC00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FEE703B9-4616-BE4F-82A1-B4AFFACB9A93}"/>
              </a:ext>
            </a:extLst>
          </p:cNvPr>
          <p:cNvSpPr/>
          <p:nvPr/>
        </p:nvSpPr>
        <p:spPr>
          <a:xfrm>
            <a:off x="4661712" y="6386451"/>
            <a:ext cx="658558" cy="188697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F43DB6-ED18-8A42-96D0-76D8FC280786}"/>
              </a:ext>
            </a:extLst>
          </p:cNvPr>
          <p:cNvSpPr txBox="1"/>
          <p:nvPr/>
        </p:nvSpPr>
        <p:spPr>
          <a:xfrm>
            <a:off x="152102" y="70286"/>
            <a:ext cx="782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6) IMPORTANT - Recreate MODFLOW files – check </a:t>
            </a:r>
            <a:r>
              <a:rPr lang="en-US" dirty="0" err="1"/>
              <a:t>nam</a:t>
            </a:r>
            <a:r>
              <a:rPr lang="en-US" dirty="0"/>
              <a:t> file for new external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E74F3-FC6F-FF4C-8DB6-E16FD9530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32" y="477236"/>
            <a:ext cx="4888611" cy="431476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FBB9D5E-21A9-7C4E-B3BD-A28591ECA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934" y="4314762"/>
            <a:ext cx="5648445" cy="300485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D12FEBD-6F25-6040-9B8C-3E762D482A60}"/>
              </a:ext>
            </a:extLst>
          </p:cNvPr>
          <p:cNvSpPr/>
          <p:nvPr/>
        </p:nvSpPr>
        <p:spPr>
          <a:xfrm>
            <a:off x="3669390" y="2188492"/>
            <a:ext cx="902610" cy="207467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466136-BF6D-834A-974C-4501BA220CEC}"/>
              </a:ext>
            </a:extLst>
          </p:cNvPr>
          <p:cNvSpPr txBox="1"/>
          <p:nvPr/>
        </p:nvSpPr>
        <p:spPr>
          <a:xfrm>
            <a:off x="4120587" y="6380764"/>
            <a:ext cx="1919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Non pilot point </a:t>
            </a:r>
            <a:r>
              <a:rPr lang="en-US" sz="1400" i="1" dirty="0" err="1"/>
              <a:t>nam</a:t>
            </a:r>
            <a:r>
              <a:rPr lang="en-US" sz="1400" i="1" dirty="0"/>
              <a:t> file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D7FFE-3A2D-8A41-B3FB-16ECE1B72A21}"/>
              </a:ext>
            </a:extLst>
          </p:cNvPr>
          <p:cNvSpPr txBox="1"/>
          <p:nvPr/>
        </p:nvSpPr>
        <p:spPr>
          <a:xfrm>
            <a:off x="6974073" y="6534652"/>
            <a:ext cx="1563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Pilot point </a:t>
            </a:r>
            <a:r>
              <a:rPr lang="en-US" sz="1400" i="1" dirty="0" err="1"/>
              <a:t>nam</a:t>
            </a:r>
            <a:r>
              <a:rPr lang="en-US" sz="1400" i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68445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9E449D-0200-4244-B029-FDC0AE6DAF86}"/>
              </a:ext>
            </a:extLst>
          </p:cNvPr>
          <p:cNvSpPr txBox="1"/>
          <p:nvPr/>
        </p:nvSpPr>
        <p:spPr>
          <a:xfrm>
            <a:off x="214140" y="0"/>
            <a:ext cx="4357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7) Change NOPTMAX to 0 to check plumbing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43CC57-5214-4A46-B8B7-EAA11726F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966" y="3177250"/>
            <a:ext cx="4108034" cy="36807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9C26A93-66E1-D54F-982C-D389719E2FE6}"/>
              </a:ext>
            </a:extLst>
          </p:cNvPr>
          <p:cNvSpPr/>
          <p:nvPr/>
        </p:nvSpPr>
        <p:spPr>
          <a:xfrm>
            <a:off x="7616358" y="3681627"/>
            <a:ext cx="902610" cy="207467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2E6160-FAF7-6449-A239-3CFFD124AF6D}"/>
              </a:ext>
            </a:extLst>
          </p:cNvPr>
          <p:cNvSpPr txBox="1"/>
          <p:nvPr/>
        </p:nvSpPr>
        <p:spPr>
          <a:xfrm>
            <a:off x="5035966" y="2720488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8) Create PEST dataset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8788D2-CE6D-F943-A993-D83C512E1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6" y="310733"/>
            <a:ext cx="4942390" cy="278408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9EE8152-19EE-3A42-AA28-BFF2C1FACDC5}"/>
              </a:ext>
            </a:extLst>
          </p:cNvPr>
          <p:cNvSpPr/>
          <p:nvPr/>
        </p:nvSpPr>
        <p:spPr>
          <a:xfrm>
            <a:off x="2930540" y="778310"/>
            <a:ext cx="902610" cy="207467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75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4F2466-F6DD-4F42-917E-8FDD53E06A00}"/>
              </a:ext>
            </a:extLst>
          </p:cNvPr>
          <p:cNvSpPr txBox="1"/>
          <p:nvPr/>
        </p:nvSpPr>
        <p:spPr>
          <a:xfrm>
            <a:off x="197748" y="127759"/>
            <a:ext cx="823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9) In DOS box step through the screens that flashed by running </a:t>
            </a:r>
            <a:r>
              <a:rPr lang="en-US" dirty="0" err="1"/>
              <a:t>PEST_Pilots_Debug.pst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158DA-EAC4-C94B-886E-12089D063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48" y="678477"/>
            <a:ext cx="9144000" cy="540121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ADA3D32-4E2A-BC42-80F4-2B502A4C4CE0}"/>
              </a:ext>
            </a:extLst>
          </p:cNvPr>
          <p:cNvSpPr/>
          <p:nvPr/>
        </p:nvSpPr>
        <p:spPr>
          <a:xfrm>
            <a:off x="5743187" y="732010"/>
            <a:ext cx="2231769" cy="332860"/>
          </a:xfrm>
          <a:prstGeom prst="ellipse">
            <a:avLst/>
          </a:prstGeom>
          <a:noFill/>
          <a:ln w="50800">
            <a:solidFill>
              <a:srgbClr val="FC00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9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801</TotalTime>
  <Words>384</Words>
  <Application>Microsoft Macintosh PowerPoint</Application>
  <PresentationFormat>Letter Paper (8.5x11 in)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Hunt, Randall J</dc:creator>
  <cp:lastModifiedBy>Hunt, Randall J</cp:lastModifiedBy>
  <cp:revision>18</cp:revision>
  <dcterms:created xsi:type="dcterms:W3CDTF">2020-02-25T02:54:44Z</dcterms:created>
  <dcterms:modified xsi:type="dcterms:W3CDTF">2020-02-26T01:35:58Z</dcterms:modified>
</cp:coreProperties>
</file>